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6" r:id="rId2"/>
    <p:sldId id="326" r:id="rId3"/>
    <p:sldId id="331" r:id="rId4"/>
    <p:sldId id="323" r:id="rId5"/>
    <p:sldId id="334" r:id="rId6"/>
    <p:sldId id="503" r:id="rId7"/>
    <p:sldId id="515" r:id="rId8"/>
    <p:sldId id="516" r:id="rId9"/>
    <p:sldId id="518" r:id="rId10"/>
    <p:sldId id="519" r:id="rId11"/>
    <p:sldId id="520" r:id="rId12"/>
    <p:sldId id="521" r:id="rId13"/>
    <p:sldId id="476" r:id="rId14"/>
    <p:sldId id="523" r:id="rId15"/>
    <p:sldId id="524" r:id="rId16"/>
    <p:sldId id="528" r:id="rId17"/>
    <p:sldId id="525" r:id="rId18"/>
    <p:sldId id="522" r:id="rId19"/>
    <p:sldId id="478" r:id="rId20"/>
    <p:sldId id="469" r:id="rId21"/>
    <p:sldId id="529" r:id="rId22"/>
    <p:sldId id="530" r:id="rId23"/>
    <p:sldId id="531" r:id="rId24"/>
    <p:sldId id="527" r:id="rId25"/>
    <p:sldId id="532" r:id="rId26"/>
    <p:sldId id="533" r:id="rId27"/>
    <p:sldId id="534" r:id="rId28"/>
    <p:sldId id="535" r:id="rId29"/>
    <p:sldId id="536" r:id="rId30"/>
    <p:sldId id="537" r:id="rId31"/>
    <p:sldId id="514" r:id="rId32"/>
    <p:sldId id="538" r:id="rId33"/>
    <p:sldId id="539" r:id="rId34"/>
    <p:sldId id="540" r:id="rId35"/>
    <p:sldId id="542" r:id="rId36"/>
    <p:sldId id="541" r:id="rId37"/>
    <p:sldId id="543" r:id="rId38"/>
    <p:sldId id="544" r:id="rId39"/>
    <p:sldId id="545" r:id="rId40"/>
    <p:sldId id="547" r:id="rId41"/>
    <p:sldId id="546" r:id="rId42"/>
    <p:sldId id="322" r:id="rId4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792FE53-0F0B-4C64-B1B6-CD7979AEF2D8}">
          <p14:sldIdLst>
            <p14:sldId id="286"/>
            <p14:sldId id="326"/>
            <p14:sldId id="331"/>
            <p14:sldId id="323"/>
            <p14:sldId id="334"/>
            <p14:sldId id="503"/>
            <p14:sldId id="515"/>
            <p14:sldId id="516"/>
            <p14:sldId id="518"/>
            <p14:sldId id="519"/>
            <p14:sldId id="520"/>
            <p14:sldId id="521"/>
            <p14:sldId id="476"/>
            <p14:sldId id="523"/>
            <p14:sldId id="524"/>
            <p14:sldId id="528"/>
            <p14:sldId id="525"/>
            <p14:sldId id="522"/>
            <p14:sldId id="478"/>
            <p14:sldId id="469"/>
            <p14:sldId id="529"/>
            <p14:sldId id="530"/>
            <p14:sldId id="531"/>
            <p14:sldId id="527"/>
            <p14:sldId id="532"/>
            <p14:sldId id="533"/>
            <p14:sldId id="534"/>
            <p14:sldId id="535"/>
            <p14:sldId id="536"/>
            <p14:sldId id="537"/>
            <p14:sldId id="514"/>
            <p14:sldId id="538"/>
            <p14:sldId id="539"/>
            <p14:sldId id="540"/>
            <p14:sldId id="542"/>
            <p14:sldId id="541"/>
            <p14:sldId id="543"/>
            <p14:sldId id="544"/>
            <p14:sldId id="545"/>
            <p14:sldId id="547"/>
            <p14:sldId id="546"/>
            <p14:sldId id="32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AA5F"/>
    <a:srgbClr val="2079B6"/>
    <a:srgbClr val="3498DB"/>
    <a:srgbClr val="2ECC71"/>
    <a:srgbClr val="22B453"/>
    <a:srgbClr val="34D86B"/>
    <a:srgbClr val="65E18E"/>
    <a:srgbClr val="25AD49"/>
    <a:srgbClr val="43CF64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919" autoAdjust="0"/>
  </p:normalViewPr>
  <p:slideViewPr>
    <p:cSldViewPr snapToGrid="0" snapToObjects="1">
      <p:cViewPr varScale="1">
        <p:scale>
          <a:sx n="120" d="100"/>
          <a:sy n="120" d="100"/>
        </p:scale>
        <p:origin x="-5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printerSettings" Target="printerSettings/printerSettings1.bin"/><Relationship Id="rId4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7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47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5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32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85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14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53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24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35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7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33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682E3-1CD3-254F-AAB2-AB8FC0101A31}" type="datetimeFigureOut">
              <a:rPr lang="en-US" smtClean="0"/>
              <a:t>4/17/14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pening8_programming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817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6776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– Window Scrolling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32343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$(window)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bind a scrolling event to it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 $(window).scroll(function() {</a:t>
            </a:r>
            <a:b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});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4993" y="3797075"/>
            <a:ext cx="8659885" cy="193899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Next, we check where in the document we are. If greater than some pixel value, do something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$(document)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instead of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$(window)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Why?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 refers to our content on the page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can contain elements outside the window’s height, and in this case we scroll in the window to reveal more of the document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4993" y="5736067"/>
            <a:ext cx="8659885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Bind the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scrollTop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event to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$(document)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check the current top pixel value on the window</a:t>
            </a:r>
          </a:p>
        </p:txBody>
      </p:sp>
    </p:spTree>
    <p:extLst>
      <p:ext uri="{BB962C8B-B14F-4D97-AF65-F5344CB8AC3E}">
        <p14:creationId xmlns:p14="http://schemas.microsoft.com/office/powerpoint/2010/main" val="171432041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6776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– Window Scrolling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7127" y="2073499"/>
            <a:ext cx="2768958" cy="42886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37127" y="2073499"/>
            <a:ext cx="2768958" cy="160664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94705" y="2236562"/>
            <a:ext cx="216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Hello World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94704" y="2537606"/>
            <a:ext cx="21636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/>
              <a:t>Sample Website</a:t>
            </a:r>
            <a:endParaRPr lang="en-US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1094703" y="3144798"/>
            <a:ext cx="2163653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 smtClean="0"/>
              <a:t>Content</a:t>
            </a:r>
            <a:endParaRPr lang="en-US" sz="1100" dirty="0"/>
          </a:p>
        </p:txBody>
      </p:sp>
      <p:cxnSp>
        <p:nvCxnSpPr>
          <p:cNvPr id="5" name="Straight Arrow Connector 4"/>
          <p:cNvCxnSpPr>
            <a:stCxn id="20" idx="1"/>
          </p:cNvCxnSpPr>
          <p:nvPr/>
        </p:nvCxnSpPr>
        <p:spPr>
          <a:xfrm flipH="1">
            <a:off x="3606086" y="2483745"/>
            <a:ext cx="489396" cy="204384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277674" y="2073499"/>
            <a:ext cx="817808" cy="331164"/>
          </a:xfrm>
          <a:prstGeom prst="straightConnector1">
            <a:avLst/>
          </a:prstGeom>
          <a:ln>
            <a:solidFill>
              <a:schemeClr val="accent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095482" y="1888833"/>
            <a:ext cx="227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$(document)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95482" y="2299079"/>
            <a:ext cx="1262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$(window)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705213" y="2073499"/>
            <a:ext cx="2768958" cy="42886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705213" y="3414511"/>
            <a:ext cx="2768958" cy="160664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962791" y="2236562"/>
            <a:ext cx="216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Hello World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962790" y="2537606"/>
            <a:ext cx="21636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/>
              <a:t>Sample Website</a:t>
            </a:r>
            <a:endParaRPr lang="en-US" sz="1100" dirty="0"/>
          </a:p>
        </p:txBody>
      </p:sp>
      <p:sp>
        <p:nvSpPr>
          <p:cNvPr id="26" name="TextBox 25"/>
          <p:cNvSpPr txBox="1"/>
          <p:nvPr/>
        </p:nvSpPr>
        <p:spPr>
          <a:xfrm>
            <a:off x="5962789" y="3144798"/>
            <a:ext cx="2163653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 smtClean="0"/>
              <a:t>Content</a:t>
            </a:r>
            <a:endParaRPr lang="en-US" sz="1100" dirty="0"/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5235262" y="4527661"/>
            <a:ext cx="444066" cy="340553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895860" y="4830512"/>
            <a:ext cx="1809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$(window).scroll(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function() { });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5235262" y="3450767"/>
            <a:ext cx="444066" cy="229372"/>
          </a:xfrm>
          <a:prstGeom prst="straightConnector1">
            <a:avLst/>
          </a:prstGeom>
          <a:ln>
            <a:solidFill>
              <a:schemeClr val="accent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714464" y="3680139"/>
            <a:ext cx="1964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$(document).</a:t>
            </a:r>
            <a:r>
              <a:rPr lang="en-US" sz="1400" dirty="0" err="1" smtClean="0">
                <a:solidFill>
                  <a:schemeClr val="bg1"/>
                </a:solidFill>
              </a:rPr>
              <a:t>scrollTop</a:t>
            </a:r>
            <a:r>
              <a:rPr lang="en-US" sz="1400" dirty="0" smtClean="0">
                <a:solidFill>
                  <a:schemeClr val="bg1"/>
                </a:solidFill>
              </a:rPr>
              <a:t>()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474171" y="1974546"/>
            <a:ext cx="52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0px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435534" y="3255833"/>
            <a:ext cx="863012" cy="30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100px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24926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2" grpId="0" animBg="1"/>
      <p:bldP spid="23" grpId="0" animBg="1"/>
      <p:bldP spid="24" grpId="0"/>
      <p:bldP spid="25" grpId="0"/>
      <p:bldP spid="26" grpId="0"/>
      <p:bldP spid="29" grpId="0"/>
      <p:bldP spid="32" grpId="0"/>
      <p:bldP spid="33" grpId="0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6776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– Window Scrolling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069188" y="2073499"/>
            <a:ext cx="2768958" cy="42886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069188" y="3414511"/>
            <a:ext cx="2768958" cy="160664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326766" y="2236562"/>
            <a:ext cx="216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Hello World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326765" y="2537606"/>
            <a:ext cx="21636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/>
              <a:t>Sample Website</a:t>
            </a:r>
            <a:endParaRPr lang="en-US" sz="1100" dirty="0"/>
          </a:p>
        </p:txBody>
      </p:sp>
      <p:sp>
        <p:nvSpPr>
          <p:cNvPr id="26" name="TextBox 25"/>
          <p:cNvSpPr txBox="1"/>
          <p:nvPr/>
        </p:nvSpPr>
        <p:spPr>
          <a:xfrm>
            <a:off x="2326764" y="3144798"/>
            <a:ext cx="2163653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/>
              <a:t>Content</a:t>
            </a:r>
          </a:p>
          <a:p>
            <a:pPr algn="ctr"/>
            <a:r>
              <a:rPr lang="en-US" sz="1100" dirty="0" smtClean="0"/>
              <a:t>Content</a:t>
            </a:r>
            <a:endParaRPr lang="en-US" sz="1100" dirty="0"/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1599237" y="4527661"/>
            <a:ext cx="444066" cy="340553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59835" y="4830512"/>
            <a:ext cx="1809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$(window).scroll(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function() { });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1599237" y="3450767"/>
            <a:ext cx="444066" cy="229372"/>
          </a:xfrm>
          <a:prstGeom prst="straightConnector1">
            <a:avLst/>
          </a:prstGeom>
          <a:ln>
            <a:solidFill>
              <a:schemeClr val="accent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8439" y="3680139"/>
            <a:ext cx="1964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$(document).</a:t>
            </a:r>
            <a:r>
              <a:rPr lang="en-US" sz="1400" dirty="0" err="1" smtClean="0">
                <a:solidFill>
                  <a:schemeClr val="bg1"/>
                </a:solidFill>
              </a:rPr>
              <a:t>scrollTop</a:t>
            </a:r>
            <a:r>
              <a:rPr lang="en-US" sz="1400" dirty="0" smtClean="0">
                <a:solidFill>
                  <a:schemeClr val="bg1"/>
                </a:solidFill>
              </a:rPr>
              <a:t>()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15142" y="1928785"/>
            <a:ext cx="52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0px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06176" y="3251631"/>
            <a:ext cx="863012" cy="30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100px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035827" y="2055605"/>
            <a:ext cx="3616738" cy="430655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141844" y="2187937"/>
            <a:ext cx="34444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$(window).scroll(function() {</a:t>
            </a:r>
          </a:p>
          <a:p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15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var</a:t>
            </a:r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top = $(document).</a:t>
            </a:r>
            <a:r>
              <a:rPr lang="en-US" sz="15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scrollTop</a:t>
            </a:r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</a:p>
          <a:p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 if(top &gt; 100) {</a:t>
            </a:r>
          </a:p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// Do something</a:t>
            </a:r>
            <a:endParaRPr lang="en-US" sz="1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} else {</a:t>
            </a:r>
          </a:p>
          <a:p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 // Do something else</a:t>
            </a:r>
          </a:p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}</a:t>
            </a:r>
            <a:endParaRPr lang="en-US" sz="1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});</a:t>
            </a:r>
            <a:endParaRPr lang="en-US" sz="1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86038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3477" y="3136611"/>
            <a:ext cx="8487623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Scrolling Demo</a:t>
            </a:r>
          </a:p>
          <a:p>
            <a:pPr algn="ctr"/>
            <a:endParaRPr lang="en-US" sz="3200" b="1" i="1" u="sng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Follow along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: </a:t>
            </a: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jsfiddle.net/An5Qv/2/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Answer: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jsfiddle.net/An5Qv/1/</a:t>
            </a:r>
            <a:endParaRPr lang="en-US" sz="300" dirty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algn="ctr"/>
            <a:endParaRPr lang="en-US" sz="3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125607489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5211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- .animate()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32343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Similar to the multiple styles version of .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 now with a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only if necessary and cannot do with CSS3 transitions</a:t>
            </a:r>
          </a:p>
          <a:p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5325" y="3428999"/>
            <a:ext cx="8659885" cy="224676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Syntax: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.animate({height: ‘40px’}, 200)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value is wrapped in { } (JavaScript object)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Inside, you have style-value pairs with : in between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style-value pairs separated by comma ,</a:t>
            </a:r>
          </a:p>
          <a:p>
            <a:pPr marL="1714500" lvl="3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{height: ’40px’, width: ‘100px’, opacity: 0.3}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 value is time in milliseconds</a:t>
            </a:r>
          </a:p>
        </p:txBody>
      </p:sp>
    </p:spTree>
    <p:extLst>
      <p:ext uri="{BB962C8B-B14F-4D97-AF65-F5344CB8AC3E}">
        <p14:creationId xmlns:p14="http://schemas.microsoft.com/office/powerpoint/2010/main" val="195749121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5211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- .animate()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34778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styles have to be in Camel Case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Camel Case is removing hyphens – and making the next word capitalized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font-weight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fontWeight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text-align 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textAlign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background-color 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backgroundColor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So: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.animate({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textAlign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: ‘right’,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backgroundColor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: ‘red’}, 400)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endParaRPr lang="en-US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53321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5211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- .animate()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93899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2: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animate color in jQuery (font color, background color, border color, etc.), you must also include the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jQuery UI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library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your &lt;head&gt;&lt;/head&gt; tags after loading the jQuery script, add the following below</a:t>
            </a:r>
          </a:p>
          <a:p>
            <a:pPr marL="342900" indent="-342900">
              <a:buFont typeface="Arial"/>
              <a:buChar char="•"/>
            </a:pPr>
            <a:endParaRPr lang="en-US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63639" y="4357085"/>
            <a:ext cx="8188926" cy="2005077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1512" y="4531892"/>
            <a:ext cx="76855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&lt;link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rel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="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stylesheet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"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href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="//ajax.googleapis.com/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ajax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/libs/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jqueryui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/1.10.4/themes/smoothness/jquery-ui.css" /&gt;</a:t>
            </a:r>
            <a:r>
              <a:rPr lang="en-US" dirty="0"/>
              <a:t/>
            </a:r>
            <a:br>
              <a:rPr lang="en-US" dirty="0"/>
            </a:b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&lt;script </a:t>
            </a:r>
            <a:r>
              <a:rPr lang="en-US" b="1" dirty="0" err="1">
                <a:solidFill>
                  <a:schemeClr val="accent3">
                    <a:lumMod val="75000"/>
                  </a:schemeClr>
                </a:solidFill>
              </a:rPr>
              <a:t>src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="//ajax.googleapis.com/</a:t>
            </a:r>
            <a:r>
              <a:rPr lang="en-US" b="1" dirty="0" err="1">
                <a:solidFill>
                  <a:schemeClr val="accent3">
                    <a:lumMod val="75000"/>
                  </a:schemeClr>
                </a:solidFill>
              </a:rPr>
              <a:t>ajax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/libs/</a:t>
            </a:r>
            <a:r>
              <a:rPr lang="en-US" b="1" dirty="0" err="1">
                <a:solidFill>
                  <a:schemeClr val="accent3">
                    <a:lumMod val="75000"/>
                  </a:schemeClr>
                </a:solidFill>
              </a:rPr>
              <a:t>jqueryui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/1.10.4/jquery-ui.min.js"&gt;&lt;/script&gt;</a:t>
            </a:r>
            <a:endParaRPr lang="en-US" sz="16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43580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5211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- .animate()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224676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scrolling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Useful in combination with scrolling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 Scroll to top of page, scroll to certain part of page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scroll to top of page: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$(‘html, body’).animate({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scrollTop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0}, 200);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Bind to ‘html, body’.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Why?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browsers attach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scrollTop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only to &lt;html&gt; not &lt;body&gt;</a:t>
            </a:r>
          </a:p>
        </p:txBody>
      </p:sp>
    </p:spTree>
    <p:extLst>
      <p:ext uri="{BB962C8B-B14F-4D97-AF65-F5344CB8AC3E}">
        <p14:creationId xmlns:p14="http://schemas.microsoft.com/office/powerpoint/2010/main" val="185250245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3477" y="3136611"/>
            <a:ext cx="8487623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Scrolling Demo 2</a:t>
            </a:r>
          </a:p>
          <a:p>
            <a:pPr algn="ctr"/>
            <a:endParaRPr lang="en-US" sz="3200" b="1" i="1" u="sng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Follow along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: </a:t>
            </a: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jsfiddle.net/An5Qv/2/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Answer: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jsfiddle.net/An5Qv/1/</a:t>
            </a:r>
            <a:endParaRPr lang="en-US" sz="300" dirty="0">
              <a:solidFill>
                <a:schemeClr val="bg1"/>
              </a:solidFill>
              <a:latin typeface="Museo Sans 100"/>
              <a:cs typeface="Museo Sans 100"/>
            </a:endParaRPr>
          </a:p>
          <a:p>
            <a:pPr algn="ctr"/>
            <a:endParaRPr lang="en-US" sz="3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187881841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7" y="3041212"/>
            <a:ext cx="8487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2583803488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7" y="3041212"/>
            <a:ext cx="84876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Review jQuery</a:t>
            </a:r>
          </a:p>
          <a:p>
            <a:pPr algn="ctr"/>
            <a:endParaRPr lang="en-US" i="1" dirty="0" smtClean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.</a:t>
            </a:r>
            <a:r>
              <a:rPr lang="en-US" i="1" dirty="0" err="1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attr</a:t>
            </a:r>
            <a:r>
              <a:rPr lang="en-US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(), .find(), .</a:t>
            </a:r>
            <a:r>
              <a:rPr lang="en-US" i="1" dirty="0" err="1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addClass</a:t>
            </a:r>
            <a:r>
              <a:rPr lang="en-US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()</a:t>
            </a:r>
          </a:p>
          <a:p>
            <a:pPr algn="ctr"/>
            <a:endParaRPr lang="en-US" i="1" dirty="0" smtClean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jsfiddle.net/7bufY/1</a:t>
            </a:r>
            <a:endParaRPr lang="en-US" sz="300" i="1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143764655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492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Forms are used everywhere in the web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Registration, Profile Info, Creating a Blog Post, Surveys, etc.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4" r="1509" b="6249"/>
          <a:stretch/>
        </p:blipFill>
        <p:spPr bwMode="auto">
          <a:xfrm>
            <a:off x="1255690" y="3328475"/>
            <a:ext cx="6632620" cy="3117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325669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492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017984"/>
            <a:ext cx="8659885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Spotify - Login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4" r="1305" b="6249"/>
          <a:stretch/>
        </p:blipFill>
        <p:spPr bwMode="auto">
          <a:xfrm>
            <a:off x="530087" y="2624155"/>
            <a:ext cx="8098757" cy="3798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911572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492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017984"/>
            <a:ext cx="8659885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Piazza - Posts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4" r="1000" b="6249"/>
          <a:stretch/>
        </p:blipFill>
        <p:spPr bwMode="auto">
          <a:xfrm>
            <a:off x="530087" y="2662791"/>
            <a:ext cx="8123830" cy="3798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342968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492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017984"/>
            <a:ext cx="8659885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Amazon - Payment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4" r="1102" b="6249"/>
          <a:stretch/>
        </p:blipFill>
        <p:spPr bwMode="auto">
          <a:xfrm>
            <a:off x="530087" y="2630163"/>
            <a:ext cx="8123830" cy="3802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86914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492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Forms require knowledge of a backend (PHP,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Django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Rails, etc.)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teach you the front-end part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5326" y="3061585"/>
            <a:ext cx="8365338" cy="25545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all forms with &lt;form&gt; tag, end with &lt;/form&gt;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Inside a &lt;form&gt; tag, many different elements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&lt;input&gt; tags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textarea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&gt;&lt;/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textarea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tags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&lt;select&gt;&lt;/select&gt; tags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Notice that an &lt;input&gt; tag has no closing tag</a:t>
            </a:r>
          </a:p>
          <a:p>
            <a:pPr lvl="1"/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38429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44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 - &lt;input&gt;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&lt;input&gt; tags make use of their attribute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different types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5326" y="3074464"/>
            <a:ext cx="8365338" cy="132343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Text/Email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text field. E.g. Input for name, email, address, etc.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type=“text”&gt;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&lt;input type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=“email”&gt;</a:t>
            </a:r>
          </a:p>
          <a:p>
            <a:pPr lvl="1"/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50394" y="4237149"/>
            <a:ext cx="4365938" cy="553792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38790" y="4313990"/>
            <a:ext cx="3948365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John Smith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9331" y="4853695"/>
            <a:ext cx="8365338" cy="132343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Used for hidden text (passwords/confirm passwords)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type=“password”&gt;</a:t>
            </a:r>
          </a:p>
          <a:p>
            <a:pPr lvl="1"/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84399" y="6016380"/>
            <a:ext cx="4365938" cy="553792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1249251" y="6228650"/>
            <a:ext cx="128788" cy="12878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440288" y="6239381"/>
            <a:ext cx="128788" cy="12878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633473" y="6239381"/>
            <a:ext cx="128788" cy="12878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824510" y="6237233"/>
            <a:ext cx="128788" cy="12878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032722" y="6239381"/>
            <a:ext cx="128788" cy="12878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223759" y="6237233"/>
            <a:ext cx="128788" cy="12878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416944" y="6237233"/>
            <a:ext cx="128788" cy="12878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607981" y="6235085"/>
            <a:ext cx="128788" cy="12878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16622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 animBg="1"/>
      <p:bldP spid="7" grpId="0"/>
      <p:bldP spid="8" grpId="0"/>
      <p:bldP spid="9" grpId="0" animBg="1"/>
      <p:bldP spid="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44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 - &lt;input&gt;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32343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Checkbox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 none, one, or multiple items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type=“checkbox” value=“orange”&gt; Orange</a:t>
            </a:r>
            <a:b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type=“checkbox” value=“apple”&gt; Apple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5326" y="4655933"/>
            <a:ext cx="8365338" cy="193899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 only one in the group of items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group is noted by the attribute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type=“radio” name=“sex” value=“male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”&gt;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Male</a:t>
            </a:r>
            <a:b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type=“radio” name=“sex” value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=“female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”&gt;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Female</a:t>
            </a:r>
          </a:p>
          <a:p>
            <a:pPr lvl="1"/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512561" y="1266851"/>
            <a:ext cx="3425780" cy="1151243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5843321" y="1497477"/>
            <a:ext cx="161583" cy="16158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5857176" y="1860250"/>
            <a:ext cx="161583" cy="16158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200589" y="1378213"/>
            <a:ext cx="152673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Orange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239226" y="1778323"/>
            <a:ext cx="152673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12561" y="3867240"/>
            <a:ext cx="3425780" cy="1151243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6200589" y="3978602"/>
            <a:ext cx="152673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Male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39226" y="4378712"/>
            <a:ext cx="152673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Female</a:t>
            </a:r>
          </a:p>
        </p:txBody>
      </p:sp>
      <p:sp>
        <p:nvSpPr>
          <p:cNvPr id="10" name="Oval 9"/>
          <p:cNvSpPr/>
          <p:nvPr/>
        </p:nvSpPr>
        <p:spPr>
          <a:xfrm>
            <a:off x="5843321" y="4088504"/>
            <a:ext cx="200055" cy="20005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5857176" y="4476486"/>
            <a:ext cx="200055" cy="20005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5861621" y="4125660"/>
            <a:ext cx="163454" cy="16761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787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5" grpId="0" animBg="1"/>
      <p:bldP spid="28" grpId="0"/>
      <p:bldP spid="29" grpId="0"/>
      <p:bldP spid="10" grpId="0" animBg="1"/>
      <p:bldP spid="30" grpId="0" animBg="1"/>
      <p:bldP spid="3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44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 - &lt;input&gt;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01566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Takes in an attribute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which is the text for the button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type=“submit” value=“Submit”&gt;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3706473" y="3637850"/>
            <a:ext cx="1957588" cy="554224"/>
          </a:xfrm>
          <a:prstGeom prst="roundRect">
            <a:avLst/>
          </a:prstGeom>
          <a:gradFill>
            <a:gsLst>
              <a:gs pos="0">
                <a:schemeClr val="bg1">
                  <a:lumMod val="84000"/>
                </a:schemeClr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755446" y="3715124"/>
            <a:ext cx="1908615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79810" y="4386414"/>
            <a:ext cx="8659885" cy="193899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 of Input Types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text/email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checkbox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</a:t>
            </a:r>
          </a:p>
        </p:txBody>
      </p:sp>
    </p:spTree>
    <p:extLst>
      <p:ext uri="{BB962C8B-B14F-4D97-AF65-F5344CB8AC3E}">
        <p14:creationId xmlns:p14="http://schemas.microsoft.com/office/powerpoint/2010/main" val="341401820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4108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 - &lt;</a:t>
            </a:r>
            <a:r>
              <a:rPr lang="en-US" sz="3600" dirty="0" err="1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textarea</a:t>
            </a:r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&gt;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01566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Textarea</a:t>
            </a:r>
            <a:endParaRPr lang="en-US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Useful for text that may have multiple lines (comments/posts)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closing tag &lt;/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textarea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unlike input</a:t>
            </a:r>
            <a:endParaRPr lang="en-US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9331" y="4982484"/>
            <a:ext cx="8365338" cy="132343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 Styles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Remember, these tags can be styled in CSS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 input { width: 100px; } </a:t>
            </a:r>
            <a:r>
              <a:rPr lang="en-US" sz="2000" i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textarea</a:t>
            </a: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{ height: 300px; }</a:t>
            </a:r>
          </a:p>
          <a:p>
            <a:pPr lvl="1"/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89045" y="3559291"/>
            <a:ext cx="7559495" cy="129440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074798" y="3670653"/>
            <a:ext cx="7154802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</a:t>
            </a:r>
            <a:r>
              <a:rPr 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textarea</a:t>
            </a: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area tag that spans multiple rows, such as this example.</a:t>
            </a:r>
          </a:p>
        </p:txBody>
      </p:sp>
    </p:spTree>
    <p:extLst>
      <p:ext uri="{BB962C8B-B14F-4D97-AF65-F5344CB8AC3E}">
        <p14:creationId xmlns:p14="http://schemas.microsoft.com/office/powerpoint/2010/main" val="351192291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 - &lt;select&gt;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01566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Drop-downs. Works kind of like &lt;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and &lt;li&gt;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 tags contain &lt;option&gt;&lt;/option&gt; tags inside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51551" y="3791111"/>
            <a:ext cx="3940531" cy="22619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37304" y="3902473"/>
            <a:ext cx="3909326" cy="175432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&lt;select&gt;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&lt;option&gt;Pasta&lt;/option&gt;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&lt;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option&gt;Burritos&lt;/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&lt;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option&gt;Pizza&lt;/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&lt;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option&gt;Spaghetti&lt;/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option&gt;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&lt;/select&gt;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4659509" y="3791111"/>
            <a:ext cx="3940531" cy="22619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91385" y="4476695"/>
            <a:ext cx="2876778" cy="6027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31933" y="4579581"/>
            <a:ext cx="2395682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Pasta</a:t>
            </a:r>
          </a:p>
        </p:txBody>
      </p:sp>
      <p:sp>
        <p:nvSpPr>
          <p:cNvPr id="2" name="Isosceles Triangle 1"/>
          <p:cNvSpPr/>
          <p:nvPr/>
        </p:nvSpPr>
        <p:spPr>
          <a:xfrm flipV="1">
            <a:off x="7775332" y="4765180"/>
            <a:ext cx="167076" cy="14403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3988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3311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Today’s Outline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68894"/>
            <a:ext cx="8365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jQuery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Note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http://ejohn.org/apps/workshop/intro/jquery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96" y="4126741"/>
            <a:ext cx="5141997" cy="1887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09134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6984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Forms - Example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51551" y="2073499"/>
            <a:ext cx="7961384" cy="36576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37303" y="2308958"/>
            <a:ext cx="7415023" cy="313932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&lt;form&gt;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User Registration: &lt;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Name: &lt;input type=“text”&gt;&lt;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Name: &lt;input type=“text”&gt;&lt;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Password: &lt;input type=“password”&gt;&lt;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Confirm Password: &lt;input type=“password”&gt;&lt;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Sex: 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&lt;input type=“radio” name=“sex” value=“male”&gt;Male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&lt;input type=“radio” name=“sex” value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=“female”&gt;Female&lt;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type=“submit” value=“Submit”&gt;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&lt;/form&gt;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1551" y="5912896"/>
            <a:ext cx="7415023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super simplified version, but you get the gist. You may also may to attach IDs to those input fields.</a:t>
            </a:r>
          </a:p>
        </p:txBody>
      </p:sp>
    </p:spTree>
    <p:extLst>
      <p:ext uri="{BB962C8B-B14F-4D97-AF65-F5344CB8AC3E}">
        <p14:creationId xmlns:p14="http://schemas.microsoft.com/office/powerpoint/2010/main" val="392969137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3477" y="3136611"/>
            <a:ext cx="84876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 Example</a:t>
            </a:r>
          </a:p>
          <a:p>
            <a:pPr algn="ctr"/>
            <a:endParaRPr lang="en-US" sz="3200" b="1" i="1" u="sng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Follow along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: </a:t>
            </a: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jsfiddle.net/RF6t2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/</a:t>
            </a:r>
            <a:endParaRPr lang="en-US" sz="3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269827117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382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 Validation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34778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Form Validation?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Checking the form for errors before it is actually submitted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kinds of errors?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empty fields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 longer than some length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 contains special characters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Username does not exist already (for registration)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Confirm password matches password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 option is chosen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 is in proper format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5326" y="5876947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Lots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go wrong with a form!</a:t>
            </a:r>
          </a:p>
        </p:txBody>
      </p:sp>
    </p:spTree>
    <p:extLst>
      <p:ext uri="{BB962C8B-B14F-4D97-AF65-F5344CB8AC3E}">
        <p14:creationId xmlns:p14="http://schemas.microsoft.com/office/powerpoint/2010/main" val="323577029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382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 Validation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Enhanced Form Structure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551552" y="2936383"/>
            <a:ext cx="5488640" cy="3140619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37304" y="3063307"/>
            <a:ext cx="5212736" cy="283154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&lt;form&gt;</a:t>
            </a:r>
            <a:endParaRPr lang="en-US" sz="1600" b="1" dirty="0" smtClean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&lt;div id=“email-error” class=“error”&gt;&lt;/div&gt;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&lt;div id=“email”&gt;</a:t>
            </a:r>
          </a:p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Email: &lt;input type=“text”&gt;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&lt;/div&gt;</a:t>
            </a:r>
            <a:endParaRPr lang="en-US" b="1" dirty="0">
              <a:solidFill>
                <a:schemeClr val="accent2"/>
              </a:solidFill>
            </a:endParaRPr>
          </a:p>
          <a:p>
            <a:r>
              <a:rPr lang="en-US" b="1" dirty="0">
                <a:solidFill>
                  <a:schemeClr val="accent2"/>
                </a:solidFill>
              </a:rPr>
              <a:t>	&lt;div id=“password-error</a:t>
            </a:r>
            <a:r>
              <a:rPr lang="en-US" b="1" dirty="0" smtClean="0">
                <a:solidFill>
                  <a:schemeClr val="accent2"/>
                </a:solidFill>
              </a:rPr>
              <a:t>” class=“error”&gt;&lt;/</a:t>
            </a:r>
            <a:r>
              <a:rPr lang="en-US" b="1" dirty="0">
                <a:solidFill>
                  <a:schemeClr val="accent2"/>
                </a:solidFill>
              </a:rPr>
              <a:t>div&gt;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&lt;div id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=“password”&gt;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Password: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type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=“password”&gt;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&lt;/div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&lt;input type=“submit” value=“Submit”&gt;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&lt;/form&gt;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6143221" y="2936383"/>
            <a:ext cx="2756079" cy="3140619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259131" y="3103787"/>
            <a:ext cx="2588653" cy="15696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we click 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email/password fields don’t meet our criteria, we can </a:t>
            </a:r>
            <a:r>
              <a:rPr lang="en-US" sz="1600" b="1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jQuery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insert errors in the </a:t>
            </a:r>
            <a:r>
              <a:rPr lang="en-US" sz="1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elements.</a:t>
            </a:r>
          </a:p>
        </p:txBody>
      </p:sp>
    </p:spTree>
    <p:extLst>
      <p:ext uri="{BB962C8B-B14F-4D97-AF65-F5344CB8AC3E}">
        <p14:creationId xmlns:p14="http://schemas.microsoft.com/office/powerpoint/2010/main" val="338694751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382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 Validation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Enhanced Form Structure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551551" y="2936383"/>
            <a:ext cx="8128809" cy="72121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37304" y="3063307"/>
            <a:ext cx="521273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&lt;</a:t>
            </a:r>
            <a:r>
              <a:rPr lang="en-US" b="1" dirty="0">
                <a:solidFill>
                  <a:schemeClr val="accent2"/>
                </a:solidFill>
              </a:rPr>
              <a:t>div id=“password-error</a:t>
            </a:r>
            <a:r>
              <a:rPr lang="en-US" b="1" dirty="0" smtClean="0">
                <a:solidFill>
                  <a:schemeClr val="accent2"/>
                </a:solidFill>
              </a:rPr>
              <a:t>” class=“error”&gt;&lt;/div&gt;</a:t>
            </a:r>
            <a:endParaRPr lang="en-US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1551" y="3747752"/>
            <a:ext cx="8128809" cy="2794715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37304" y="3855922"/>
            <a:ext cx="7659721" cy="25545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$(‘form’).submit(function(</a:t>
            </a:r>
            <a:r>
              <a:rPr lang="en-US" sz="1600" b="1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{</a:t>
            </a:r>
          </a:p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if(</a:t>
            </a:r>
            <a:r>
              <a:rPr lang="en-US" sz="1600" b="1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$(‘#password’).length &lt; 8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{</a:t>
            </a:r>
          </a:p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$(‘#password-error’).text(‘You need at least 8 characters!’);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600" b="1" dirty="0" err="1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event.preventDefault</a:t>
            </a:r>
            <a:r>
              <a:rPr lang="en-US" sz="1600" b="1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  <a:endParaRPr lang="en-US" sz="16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}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});</a:t>
            </a:r>
          </a:p>
          <a:p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.submit()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an event listener for the 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password does not meet our standards, give an error and </a:t>
            </a:r>
            <a:r>
              <a:rPr lang="en-US" sz="1600" b="1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prevent the default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action of the form (submitting to our backend PHP,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Django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etc.)</a:t>
            </a:r>
            <a:endParaRPr lang="en-US" sz="1600" dirty="0" smtClean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97795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3476" y="3136611"/>
            <a:ext cx="8487623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In-Class Activity</a:t>
            </a:r>
            <a:endParaRPr lang="en-US" sz="2400" i="1" dirty="0" smtClean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Form Validation</a:t>
            </a:r>
          </a:p>
          <a:p>
            <a:pPr algn="ctr"/>
            <a:endParaRPr lang="en-US" sz="2400" i="1" dirty="0" smtClean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jsfiddle.net/5RP63/3</a:t>
            </a:r>
            <a:r>
              <a:rPr lang="en-US" sz="2000" dirty="0">
                <a:solidFill>
                  <a:schemeClr val="bg1"/>
                </a:solidFill>
              </a:rPr>
              <a:t>/ </a:t>
            </a:r>
            <a:endParaRPr lang="en-US" sz="2000" i="1" dirty="0" smtClean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endParaRPr lang="en-US" sz="2400" i="1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endParaRPr lang="en-US" sz="100" i="1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140843742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Final Note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concludes our final lecture on JavaScript/jQuery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Lots of resources online if you want to dive deeper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5326" y="3087343"/>
            <a:ext cx="8365338" cy="34778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Libraries/Frameworks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jQuery is one but many JavaScript libraries that make our web developing lives easier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Others to check out: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AngularJS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Backbone.js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Node.js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MooTools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Coffee Script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D3 (super sick visualizations)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Three.js (JavaScript 3D graphics/modeling) </a:t>
            </a:r>
          </a:p>
        </p:txBody>
      </p:sp>
    </p:spTree>
    <p:extLst>
      <p:ext uri="{BB962C8B-B14F-4D97-AF65-F5344CB8AC3E}">
        <p14:creationId xmlns:p14="http://schemas.microsoft.com/office/powerpoint/2010/main" val="222213326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Final Note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now have in your arsenal of skills jQuery &amp; JavaScript! In addition to HTML and CSS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5325" y="3125980"/>
            <a:ext cx="8659885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 is always growing!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9" t="16053" r="29722" b="24120"/>
          <a:stretch/>
        </p:blipFill>
        <p:spPr bwMode="auto">
          <a:xfrm>
            <a:off x="2099163" y="3616243"/>
            <a:ext cx="4945674" cy="2995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996225" y="5653825"/>
            <a:ext cx="5164429" cy="283336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00262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518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Final Notes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93899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Job Potential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of you are now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Front-End Developers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Skill of HTML, CSS, and JavaScript (of course you have to dive in more of all 3)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 web design is trending, HTML5 programming is trending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 freelance developing, for student orgs, or intern as a developer!</a:t>
            </a:r>
          </a:p>
        </p:txBody>
      </p:sp>
    </p:spTree>
    <p:extLst>
      <p:ext uri="{BB962C8B-B14F-4D97-AF65-F5344CB8AC3E}">
        <p14:creationId xmlns:p14="http://schemas.microsoft.com/office/powerpoint/2010/main" val="36508192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518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Final Notes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317009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back-end frameworks like PHP,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Django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or Ruby on Rails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PHP is the easiest to pick up, Rails may be harder for non-CS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Django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uses Python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Takes longer than front-end to learn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 </a:t>
            </a:r>
            <a:r>
              <a:rPr lang="en-US" sz="20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CS169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(some semesters use Ruby on Rails)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Back-end languages communicate with the database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user data, website data, etc.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MySQL,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PostGres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SQLite3,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MongoDB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(NoSQL)</a:t>
            </a:r>
          </a:p>
        </p:txBody>
      </p:sp>
      <p:pic>
        <p:nvPicPr>
          <p:cNvPr id="8194" name="Picture 2" descr="http://www.tlswebsolutions.com/wp-content/uploads/2012/03/django-logo-negativ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701" y="1205486"/>
            <a:ext cx="1711861" cy="778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://www.appdynamics.com/blog/wp-content/uploads/2013/03/PHP-Logo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262" y="1205486"/>
            <a:ext cx="1120464" cy="786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://www.smashingmagazine.com/wp-content/uploads/2011/04/bf_rail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137" y="1205487"/>
            <a:ext cx="1021861" cy="1212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91504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7" y="2890390"/>
            <a:ext cx="84876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Goal Today:</a:t>
            </a:r>
            <a:endParaRPr lang="en-US" sz="3200" i="1" dirty="0" smtClean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i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Practice &amp; Forms</a:t>
            </a:r>
            <a:endParaRPr lang="en-US" sz="600" i="1" u="sng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76298013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518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Final Notes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25545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Companies &amp; Web Languages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 use JavaScript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Facebook – PHP &amp; Python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 – Python (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Django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Yahoo – PHP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LinkedIn – Node.js (JavaScript)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Ruby on Rails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Twitch.tv – Ruby on Rails</a:t>
            </a:r>
          </a:p>
        </p:txBody>
      </p:sp>
      <p:pic>
        <p:nvPicPr>
          <p:cNvPr id="8194" name="Picture 2" descr="http://www.tlswebsolutions.com/wp-content/uploads/2012/03/django-logo-negativ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701" y="1205486"/>
            <a:ext cx="1711861" cy="778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://www.appdynamics.com/blog/wp-content/uploads/2013/03/PHP-Logo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262" y="1205486"/>
            <a:ext cx="1120464" cy="786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://www.smashingmagazine.com/wp-content/uploads/2011/04/bf_rail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137" y="1205487"/>
            <a:ext cx="1021861" cy="1212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920071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518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Final Notes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5324" y="2102185"/>
            <a:ext cx="84280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/>
              <a:buChar char="•"/>
            </a:pPr>
            <a:endParaRPr lang="en-US" sz="2000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Bridge between Front-End and Back-End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 is often the bridge between these two ends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AJAX (communicates between front and back end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 Maps pioneered this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Full-Stack Engineer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Know Front and Back-End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 your own projects that involve a back-end &amp; database!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http://signedon.com/wp-content/uploads/2012/07/signedon-frontend-backend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311" y="4823976"/>
            <a:ext cx="2963377" cy="1693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666901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Summary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68894"/>
            <a:ext cx="83653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jQuery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Chaining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.each()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.animate()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.scroll()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 tags,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Textarea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Select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 Validation checks for errors before submitting form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5326" y="5870906"/>
            <a:ext cx="83653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lecture material, handouts, and homework can be found at:</a:t>
            </a:r>
          </a:p>
          <a:p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http://www.thewebdesignworkshop.co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00516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7" y="3041212"/>
            <a:ext cx="8487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</p:spTree>
    <p:extLst>
      <p:ext uri="{BB962C8B-B14F-4D97-AF65-F5344CB8AC3E}">
        <p14:creationId xmlns:p14="http://schemas.microsoft.com/office/powerpoint/2010/main" val="70146568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4955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- Chaining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32343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chaining?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Combining multiple effects and actions together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$(‘#box’).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(‘background’, ‘red’).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fadeOut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(500).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fadeIn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(500);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4993" y="3741533"/>
            <a:ext cx="8659885" cy="224676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Chaining is a special jQuery feature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even write the above like so (more structured):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$(‘#box’).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(‘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backgound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’, ‘red’)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.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fadeOut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(500)</a:t>
            </a:r>
            <a:b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.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fadeIn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(500);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 end the last function with a semicolon ;</a:t>
            </a:r>
            <a:b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45837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- .each()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193899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.each()?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.each() is essentially a for or while loop, for elements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$(‘#list li’).each(function() {</a:t>
            </a:r>
          </a:p>
          <a:p>
            <a:pPr lvl="3"/>
            <a:endParaRPr lang="en-US" sz="20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});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4993" y="4357086"/>
            <a:ext cx="8659885" cy="224676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above, everything inside .each() applies to each li element whose parent is #list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 &lt;</a:t>
            </a:r>
            <a:r>
              <a:rPr lang="en-US" sz="2000" i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</a:t>
            </a: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id=“list”&gt;</a:t>
            </a:r>
            <a:b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&lt;li&gt;Red&lt;/li&gt;</a:t>
            </a:r>
            <a:b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&lt;li&gt;Green&lt;/li&gt;</a:t>
            </a:r>
            <a:b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&lt;li&gt;Blue&lt;/li&gt;</a:t>
            </a:r>
            <a:b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&lt;/</a:t>
            </a:r>
            <a:r>
              <a:rPr lang="en-US" sz="2000" i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</a:t>
            </a:r>
            <a:r>
              <a:rPr lang="en-US" sz="2000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97743757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- .each()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Inside .each(), you refer to each element as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$(this)</a:t>
            </a:r>
          </a:p>
          <a:p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87141" y="3125980"/>
            <a:ext cx="7983829" cy="2746787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88183" y="3529877"/>
            <a:ext cx="27372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en-US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ul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id=“list”&gt;</a:t>
            </a:r>
          </a:p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&lt;li&gt;Red&lt;/li&gt;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&lt;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li&gt;Green&lt;/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&lt;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li&gt;Blue&lt;/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&lt;/</a:t>
            </a:r>
            <a:r>
              <a:rPr lang="en-US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ul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72845" y="3533095"/>
            <a:ext cx="38791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$(‘#list li’).each(function() {</a:t>
            </a:r>
          </a:p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console.log($(this).text());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});</a:t>
            </a: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The above will log Red, Green, then Blue.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93558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6776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More jQuery – Window Scrolling</a:t>
            </a:r>
            <a:endParaRPr lang="en-US" sz="800" dirty="0" smtClean="0">
              <a:solidFill>
                <a:schemeClr val="bg1"/>
              </a:solidFill>
              <a:latin typeface="Museo Sans 100"/>
              <a:cs typeface="Museo Sans 1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5" y="2418094"/>
            <a:ext cx="8659885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 Scrolling has gotten extremely popular these days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you scroll down a certain amount of pixels,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action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occurs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32" r="1712" b="5616"/>
          <a:stretch/>
        </p:blipFill>
        <p:spPr bwMode="auto">
          <a:xfrm>
            <a:off x="781878" y="3428999"/>
            <a:ext cx="4537097" cy="2158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32" r="1814" b="6250"/>
          <a:stretch/>
        </p:blipFill>
        <p:spPr bwMode="auto">
          <a:xfrm>
            <a:off x="3701585" y="4353565"/>
            <a:ext cx="4537097" cy="2143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711044" y="3325968"/>
            <a:ext cx="4678764" cy="58920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630751" y="4239182"/>
            <a:ext cx="4678764" cy="58920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23786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31168</TotalTime>
  <Words>1912</Words>
  <Application>Microsoft Macintosh PowerPoint</Application>
  <PresentationFormat>On-screen Show (4:3)</PresentationFormat>
  <Paragraphs>374</Paragraphs>
  <Slides>42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Ego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Shawn Park</dc:creator>
  <cp:lastModifiedBy>Shawn Park</cp:lastModifiedBy>
  <cp:revision>680</cp:revision>
  <dcterms:created xsi:type="dcterms:W3CDTF">2013-07-04T17:32:20Z</dcterms:created>
  <dcterms:modified xsi:type="dcterms:W3CDTF">2014-04-18T01:36:07Z</dcterms:modified>
</cp:coreProperties>
</file>